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31" r:id="rId2"/>
    <p:sldId id="333" r:id="rId3"/>
    <p:sldId id="804" r:id="rId4"/>
    <p:sldId id="533" r:id="rId5"/>
    <p:sldId id="534" r:id="rId6"/>
    <p:sldId id="535" r:id="rId7"/>
    <p:sldId id="536" r:id="rId8"/>
    <p:sldId id="334" r:id="rId9"/>
    <p:sldId id="537" r:id="rId10"/>
    <p:sldId id="538" r:id="rId11"/>
    <p:sldId id="539" r:id="rId12"/>
    <p:sldId id="540" r:id="rId13"/>
    <p:sldId id="541" r:id="rId14"/>
    <p:sldId id="338" r:id="rId15"/>
    <p:sldId id="339" r:id="rId16"/>
    <p:sldId id="340" r:id="rId17"/>
    <p:sldId id="542" r:id="rId18"/>
    <p:sldId id="543" r:id="rId19"/>
    <p:sldId id="756" r:id="rId20"/>
    <p:sldId id="371" r:id="rId21"/>
    <p:sldId id="374" r:id="rId22"/>
    <p:sldId id="802" r:id="rId23"/>
    <p:sldId id="792" r:id="rId24"/>
    <p:sldId id="805" r:id="rId25"/>
    <p:sldId id="794" r:id="rId26"/>
    <p:sldId id="797" r:id="rId27"/>
    <p:sldId id="803" r:id="rId28"/>
    <p:sldId id="335" r:id="rId29"/>
    <p:sldId id="318" r:id="rId30"/>
    <p:sldId id="320" r:id="rId31"/>
    <p:sldId id="317" r:id="rId32"/>
    <p:sldId id="314" r:id="rId33"/>
    <p:sldId id="315"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5" d="100"/>
          <a:sy n="85" d="100"/>
        </p:scale>
        <p:origin x="374"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1T05:14:14.312"/>
    </inkml:context>
    <inkml:brush xml:id="br0">
      <inkml:brushProperty name="width" value="0.05292" units="cm"/>
      <inkml:brushProperty name="height" value="0.05292" units="cm"/>
      <inkml:brushProperty name="color" value="#FF0000"/>
    </inkml:brush>
  </inkml:definitions>
  <inkml:trace contextRef="#ctx0" brushRef="#br0">5115 16492 0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10/8/2022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2/05_Final_CDS_Annotations.tx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tiff"/><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4.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02</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09637" y="955402"/>
            <a:ext cx="9661239" cy="586929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Common Challenges in ABAP Development</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Evolution of ABAP Programming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RAP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Types of Scenarios</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Managed Scenario </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Unmanaged Scenario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Explanation of Flight Data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Unmanaged Scenario </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Development (Unmanaged Scenario) </a:t>
            </a:r>
          </a:p>
          <a:p>
            <a:pPr marL="342900" marR="0" lvl="0" indent="-342900">
              <a:lnSpc>
                <a:spcPct val="107000"/>
              </a:lnSpc>
              <a:spcBef>
                <a:spcPts val="0"/>
              </a:spcBef>
              <a:spcAft>
                <a:spcPts val="80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CDS Views</a:t>
            </a:r>
          </a:p>
          <a:p>
            <a:pPr marL="133234" indent="-285664">
              <a:buFont typeface="Arial" panose="020B0604020202020204" pitchFamily="34" charset="0"/>
              <a:buChar char="•"/>
            </a:pPr>
            <a:r>
              <a:rPr lang="en-US" sz="1800" dirty="0">
                <a:solidFill>
                  <a:schemeClr val="bg1"/>
                </a:solidFill>
              </a:rPr>
              <a:t>Creating OData Service ( Business Service)</a:t>
            </a:r>
          </a:p>
          <a:p>
            <a:pPr marL="133234" indent="-285664">
              <a:buFont typeface="Arial" panose="020B0604020202020204" pitchFamily="34" charset="0"/>
              <a:buChar char="•"/>
            </a:pPr>
            <a:r>
              <a:rPr lang="en-US" sz="1800" dirty="0">
                <a:solidFill>
                  <a:schemeClr val="bg1"/>
                </a:solidFill>
              </a:rPr>
              <a:t>Introduction to Fiori Elements</a:t>
            </a:r>
          </a:p>
          <a:p>
            <a:pPr marL="133234" indent="-285664">
              <a:buFont typeface="Arial" panose="020B0604020202020204" pitchFamily="34" charset="0"/>
              <a:buChar char="•"/>
            </a:pPr>
            <a:r>
              <a:rPr lang="en-US" sz="1800" dirty="0">
                <a:solidFill>
                  <a:schemeClr val="bg1"/>
                </a:solidFill>
              </a:rPr>
              <a:t>Free style v/s Fiori Elements App</a:t>
            </a:r>
          </a:p>
          <a:p>
            <a:pPr marL="133234" indent="-285664">
              <a:buFont typeface="Arial" panose="020B0604020202020204" pitchFamily="34" charset="0"/>
              <a:buChar char="•"/>
            </a:pPr>
            <a:r>
              <a:rPr lang="en-US" sz="1800" dirty="0">
                <a:solidFill>
                  <a:schemeClr val="bg1"/>
                </a:solidFill>
              </a:rPr>
              <a:t>Developer persona – Fiori Elements</a:t>
            </a:r>
          </a:p>
          <a:p>
            <a:pPr marL="133234" indent="-285664">
              <a:buFont typeface="Arial" panose="020B0604020202020204" pitchFamily="34" charset="0"/>
              <a:buChar char="•"/>
            </a:pPr>
            <a:r>
              <a:rPr lang="en-US" sz="1800" dirty="0">
                <a:solidFill>
                  <a:schemeClr val="bg1"/>
                </a:solidFill>
              </a:rPr>
              <a:t>List Report Object Page App</a:t>
            </a:r>
          </a:p>
          <a:p>
            <a:pPr marL="133234" indent="-285664">
              <a:buFont typeface="Arial" panose="020B0604020202020204" pitchFamily="34" charset="0"/>
              <a:buChar char="•"/>
            </a:pPr>
            <a:r>
              <a:rPr lang="en-US" sz="1800" dirty="0">
                <a:solidFill>
                  <a:schemeClr val="bg1"/>
                </a:solidFill>
              </a:rPr>
              <a:t>Developing Read-Only List Reporting Apps</a:t>
            </a:r>
          </a:p>
          <a:p>
            <a:pPr marL="647429" lvl="1" indent="-342797">
              <a:buFont typeface="Wingdings" panose="05000000000000000000" pitchFamily="2" charset="2"/>
              <a:buChar char="Ø"/>
            </a:pPr>
            <a:r>
              <a:rPr lang="en-US" sz="1800" dirty="0">
                <a:solidFill>
                  <a:schemeClr val="bg1"/>
                </a:solidFill>
              </a:rPr>
              <a:t>UI Annotation</a:t>
            </a:r>
          </a:p>
          <a:p>
            <a:pPr marL="647429" lvl="1" indent="-342797">
              <a:buFont typeface="Wingdings" panose="05000000000000000000" pitchFamily="2" charset="2"/>
              <a:buChar char="Ø"/>
            </a:pPr>
            <a:r>
              <a:rPr lang="en-US" sz="1800" dirty="0">
                <a:solidFill>
                  <a:schemeClr val="bg1"/>
                </a:solidFill>
              </a:rPr>
              <a:t>Adding Search Capabilities</a:t>
            </a:r>
          </a:p>
          <a:p>
            <a:pPr marL="133234" indent="-285664">
              <a:buFont typeface="Arial" panose="020B0604020202020204" pitchFamily="34" charset="0"/>
              <a:buChar char="•"/>
            </a:pPr>
            <a:r>
              <a:rPr lang="en-US" sz="1800" dirty="0">
                <a:solidFill>
                  <a:schemeClr val="bg1"/>
                </a:solidFill>
              </a:rPr>
              <a:t>Adding Metadata Extension</a:t>
            </a:r>
          </a:p>
          <a:p>
            <a:pPr marL="342900" marR="0" lvl="0" indent="-342900">
              <a:lnSpc>
                <a:spcPct val="107000"/>
              </a:lnSpc>
              <a:spcBef>
                <a:spcPts val="0"/>
              </a:spcBef>
              <a:spcAft>
                <a:spcPts val="800"/>
              </a:spcAft>
              <a:buFont typeface="Symbol" panose="05050102010706020507" pitchFamily="18" charset="2"/>
              <a:buChar char=""/>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6283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r>
              <a:rPr lang="en-US" dirty="0"/>
              <a:t>When we develop CDS views, we can put many annotations inside CDS. But when we looking forward to develop a UI application, we want @UI annotations. By putting these UI annotations directly inside CDS, we are </a:t>
            </a:r>
            <a:r>
              <a:rPr lang="en-US"/>
              <a:t>talking risk.</a:t>
            </a:r>
          </a:p>
        </p:txBody>
      </p:sp>
    </p:spTree>
    <p:extLst>
      <p:ext uri="{BB962C8B-B14F-4D97-AF65-F5344CB8AC3E}">
        <p14:creationId xmlns:p14="http://schemas.microsoft.com/office/powerpoint/2010/main" val="207541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ZI_TRAVEL_U_XX  </a:t>
            </a:r>
            <a:r>
              <a:rPr lang="en-US" sz="1800" kern="0" dirty="0">
                <a:cs typeface="Arial" pitchFamily="34" charset="0"/>
              </a:rPr>
              <a:t>(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02</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124D19-A0AE-A2C7-1FF4-BF20686B010C}"/>
              </a:ext>
            </a:extLst>
          </p:cNvPr>
          <p:cNvSpPr txBox="1"/>
          <p:nvPr/>
        </p:nvSpPr>
        <p:spPr>
          <a:xfrm>
            <a:off x="981844" y="404664"/>
            <a:ext cx="10657184" cy="461665"/>
          </a:xfrm>
          <a:prstGeom prst="rect">
            <a:avLst/>
          </a:prstGeom>
          <a:noFill/>
        </p:spPr>
        <p:txBody>
          <a:bodyPr wrap="square" rtlCol="0">
            <a:spAutoFit/>
          </a:bodyPr>
          <a:lstStyle/>
          <a:p>
            <a:r>
              <a:rPr lang="en-US" dirty="0"/>
              <a:t>AMDP					CDS Table Function</a:t>
            </a:r>
          </a:p>
        </p:txBody>
      </p:sp>
      <p:cxnSp>
        <p:nvCxnSpPr>
          <p:cNvPr id="6" name="Straight Connector 5">
            <a:extLst>
              <a:ext uri="{FF2B5EF4-FFF2-40B4-BE49-F238E27FC236}">
                <a16:creationId xmlns:a16="http://schemas.microsoft.com/office/drawing/2014/main" id="{02999FD7-FE7D-0CE2-A139-63D1C48BC423}"/>
              </a:ext>
            </a:extLst>
          </p:cNvPr>
          <p:cNvCxnSpPr/>
          <p:nvPr/>
        </p:nvCxnSpPr>
        <p:spPr>
          <a:xfrm>
            <a:off x="6238428" y="692696"/>
            <a:ext cx="0" cy="532859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311629-2A89-1662-7557-439AEB007EBD}"/>
              </a:ext>
            </a:extLst>
          </p:cNvPr>
          <p:cNvSpPr txBox="1"/>
          <p:nvPr/>
        </p:nvSpPr>
        <p:spPr>
          <a:xfrm>
            <a:off x="333772" y="1124744"/>
            <a:ext cx="5544615" cy="2677656"/>
          </a:xfrm>
          <a:prstGeom prst="rect">
            <a:avLst/>
          </a:prstGeom>
          <a:noFill/>
        </p:spPr>
        <p:txBody>
          <a:bodyPr wrap="square" rtlCol="0">
            <a:spAutoFit/>
          </a:bodyPr>
          <a:lstStyle/>
          <a:p>
            <a:pPr marL="342900" indent="-342900">
              <a:buFont typeface="Arial" panose="020B0604020202020204" pitchFamily="34" charset="0"/>
              <a:buChar char="•"/>
            </a:pPr>
            <a:r>
              <a:rPr lang="en-US" dirty="0"/>
              <a:t>AMDP when called, creates a procedure in HANA</a:t>
            </a:r>
          </a:p>
          <a:p>
            <a:pPr marL="342900" indent="-342900">
              <a:buFont typeface="Arial" panose="020B0604020202020204" pitchFamily="34" charset="0"/>
              <a:buChar char="•"/>
            </a:pPr>
            <a:r>
              <a:rPr lang="en-US" dirty="0"/>
              <a:t>We can have multiple input and output parameters</a:t>
            </a:r>
          </a:p>
          <a:p>
            <a:pPr marL="342900" indent="-342900">
              <a:buFont typeface="Arial" panose="020B0604020202020204" pitchFamily="34" charset="0"/>
              <a:buChar char="•"/>
            </a:pPr>
            <a:r>
              <a:rPr lang="en-US" dirty="0"/>
              <a:t>We can use AMDP for write operations</a:t>
            </a:r>
          </a:p>
          <a:p>
            <a:pPr marL="342900" indent="-342900">
              <a:buFont typeface="Arial" panose="020B0604020202020204" pitchFamily="34" charset="0"/>
              <a:buChar char="•"/>
            </a:pPr>
            <a:r>
              <a:rPr lang="en-US" dirty="0"/>
              <a:t>We cannot join an AMDP with CDS views or entities</a:t>
            </a:r>
          </a:p>
        </p:txBody>
      </p:sp>
      <p:sp>
        <p:nvSpPr>
          <p:cNvPr id="8" name="TextBox 7">
            <a:extLst>
              <a:ext uri="{FF2B5EF4-FFF2-40B4-BE49-F238E27FC236}">
                <a16:creationId xmlns:a16="http://schemas.microsoft.com/office/drawing/2014/main" id="{53DFBD31-9465-F901-39C7-943A1F955047}"/>
              </a:ext>
            </a:extLst>
          </p:cNvPr>
          <p:cNvSpPr txBox="1"/>
          <p:nvPr/>
        </p:nvSpPr>
        <p:spPr>
          <a:xfrm>
            <a:off x="6572565" y="1124743"/>
            <a:ext cx="5544615" cy="2677656"/>
          </a:xfrm>
          <a:prstGeom prst="rect">
            <a:avLst/>
          </a:prstGeom>
          <a:noFill/>
        </p:spPr>
        <p:txBody>
          <a:bodyPr wrap="square" rtlCol="0">
            <a:spAutoFit/>
          </a:bodyPr>
          <a:lstStyle/>
          <a:p>
            <a:pPr marL="342900" indent="-342900">
              <a:buFont typeface="Arial" panose="020B0604020202020204" pitchFamily="34" charset="0"/>
              <a:buChar char="•"/>
            </a:pPr>
            <a:r>
              <a:rPr lang="en-US" dirty="0"/>
              <a:t>TF when called, it creates a Table Function (UDF) in HANA</a:t>
            </a:r>
          </a:p>
          <a:p>
            <a:pPr marL="342900" indent="-342900">
              <a:buFont typeface="Arial" panose="020B0604020202020204" pitchFamily="34" charset="0"/>
              <a:buChar char="•"/>
            </a:pPr>
            <a:r>
              <a:rPr lang="en-US" dirty="0"/>
              <a:t>We can have multiple input but the output is ONLY one</a:t>
            </a:r>
          </a:p>
          <a:p>
            <a:pPr marL="342900" indent="-342900">
              <a:buFont typeface="Arial" panose="020B0604020202020204" pitchFamily="34" charset="0"/>
              <a:buChar char="•"/>
            </a:pPr>
            <a:r>
              <a:rPr lang="en-US" dirty="0"/>
              <a:t>Always read only</a:t>
            </a:r>
          </a:p>
          <a:p>
            <a:pPr marL="342900" indent="-342900">
              <a:buFont typeface="Arial" panose="020B0604020202020204" pitchFamily="34" charset="0"/>
              <a:buChar char="•"/>
            </a:pPr>
            <a:r>
              <a:rPr lang="en-US" dirty="0"/>
              <a:t>Can be used as join/association with another CDS views</a:t>
            </a:r>
          </a:p>
        </p:txBody>
      </p:sp>
    </p:spTree>
    <p:extLst>
      <p:ext uri="{BB962C8B-B14F-4D97-AF65-F5344CB8AC3E}">
        <p14:creationId xmlns:p14="http://schemas.microsoft.com/office/powerpoint/2010/main" val="2917152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B8925C0-6B4B-2A3F-E469-E845481AB338}"/>
                  </a:ext>
                </a:extLst>
              </p14:cNvPr>
              <p14:cNvContentPartPr/>
              <p14:nvPr/>
            </p14:nvContentPartPr>
            <p14:xfrm>
              <a:off x="1841400" y="5937120"/>
              <a:ext cx="360" cy="360"/>
            </p14:xfrm>
          </p:contentPart>
        </mc:Choice>
        <mc:Fallback xmlns="">
          <p:pic>
            <p:nvPicPr>
              <p:cNvPr id="3" name="Ink 2">
                <a:extLst>
                  <a:ext uri="{FF2B5EF4-FFF2-40B4-BE49-F238E27FC236}">
                    <a16:creationId xmlns:a16="http://schemas.microsoft.com/office/drawing/2014/main" id="{0B8925C0-6B4B-2A3F-E469-E845481AB338}"/>
                  </a:ext>
                </a:extLst>
              </p:cNvPr>
              <p:cNvPicPr/>
              <p:nvPr/>
            </p:nvPicPr>
            <p:blipFill>
              <a:blip r:embed="rId5"/>
              <a:stretch>
                <a:fillRect/>
              </a:stretch>
            </p:blipFill>
            <p:spPr>
              <a:xfrm>
                <a:off x="1832040" y="5927760"/>
                <a:ext cx="19080" cy="19080"/>
              </a:xfrm>
              <a:prstGeom prst="rect">
                <a:avLst/>
              </a:prstGeom>
            </p:spPr>
          </p:pic>
        </mc:Fallback>
      </mc:AlternateContent>
    </p:spTree>
    <p:extLst>
      <p:ext uri="{BB962C8B-B14F-4D97-AF65-F5344CB8AC3E}">
        <p14:creationId xmlns:p14="http://schemas.microsoft.com/office/powerpoint/2010/main" val="184956116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10592</TotalTime>
  <Words>1550</Words>
  <Application>Microsoft Office PowerPoint</Application>
  <PresentationFormat>Custom</PresentationFormat>
  <Paragraphs>244</Paragraphs>
  <Slides>33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Arial Black</vt:lpstr>
      <vt:lpstr>Arial Bold</vt:lpstr>
      <vt:lpstr>Calibri</vt:lpstr>
      <vt:lpstr>Cooper Black</vt:lpstr>
      <vt:lpstr>Courier New</vt:lpstr>
      <vt:lpstr>Open Sans</vt:lpstr>
      <vt:lpstr>Patua One</vt:lpstr>
      <vt:lpstr>Symbol</vt:lpstr>
      <vt:lpstr>Wingdings</vt:lpstr>
      <vt:lpstr>Office Theme</vt:lpstr>
      <vt:lpstr>PowerPoint Presentation</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Metadata extension</vt:lpstr>
      <vt:lpstr>PowerPoint Presentation</vt:lpstr>
      <vt:lpstr>PowerPoint Presentation</vt:lpstr>
      <vt:lpstr>Developing Read only List Report </vt:lpstr>
      <vt:lpstr>CDS Views with Annotations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314</cp:revision>
  <dcterms:created xsi:type="dcterms:W3CDTF">2013-09-12T13:05:01Z</dcterms:created>
  <dcterms:modified xsi:type="dcterms:W3CDTF">2022-10-08T06:33:16Z</dcterms:modified>
</cp:coreProperties>
</file>